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1"/>
    <p:sldMasterId id="2147483730" r:id="rId2"/>
  </p:sldMasterIdLst>
  <p:notesMasterIdLst>
    <p:notesMasterId r:id="rId30"/>
  </p:notesMasterIdLst>
  <p:sldIdLst>
    <p:sldId id="257" r:id="rId3"/>
    <p:sldId id="307" r:id="rId4"/>
    <p:sldId id="304" r:id="rId5"/>
    <p:sldId id="306" r:id="rId6"/>
    <p:sldId id="317" r:id="rId7"/>
    <p:sldId id="295" r:id="rId8"/>
    <p:sldId id="296" r:id="rId9"/>
    <p:sldId id="297" r:id="rId10"/>
    <p:sldId id="308" r:id="rId11"/>
    <p:sldId id="298" r:id="rId12"/>
    <p:sldId id="299" r:id="rId13"/>
    <p:sldId id="314" r:id="rId14"/>
    <p:sldId id="316" r:id="rId15"/>
    <p:sldId id="294" r:id="rId16"/>
    <p:sldId id="312" r:id="rId17"/>
    <p:sldId id="313" r:id="rId18"/>
    <p:sldId id="310" r:id="rId19"/>
    <p:sldId id="319" r:id="rId20"/>
    <p:sldId id="318" r:id="rId21"/>
    <p:sldId id="301" r:id="rId22"/>
    <p:sldId id="305" r:id="rId23"/>
    <p:sldId id="302" r:id="rId24"/>
    <p:sldId id="309" r:id="rId25"/>
    <p:sldId id="303" r:id="rId26"/>
    <p:sldId id="291" r:id="rId27"/>
    <p:sldId id="285" r:id="rId28"/>
    <p:sldId id="29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B1319"/>
    <a:srgbClr val="E75027"/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 varScale="1">
        <p:scale>
          <a:sx n="73" d="100"/>
          <a:sy n="73" d="100"/>
        </p:scale>
        <p:origin x="654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tableStyles" Target="tableStyle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fld id="{639D24BC-4C19-4905-B910-12A6198A7C1C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>
                <a:latin typeface="+mn-lt"/>
                <a:cs typeface="+mn-cs"/>
              </a:defRPr>
            </a:lvl1pPr>
          </a:lstStyle>
          <a:p>
            <a:pPr>
              <a:defRPr/>
            </a:pPr>
            <a:fld id="{168DDEA8-A922-45AC-BC73-07F2DD3E4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AD8613-506A-45A5-BB29-DFA299CF34C1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71761-B395-4858-97E9-08A14713BC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CB91D0-E237-4433-B941-C4D2F01A7755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A7351-4414-4EAC-8FAF-9DCF177621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F75BF-5CEF-421C-839D-40A22D87F00F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7B0A2-FB89-46DA-96AD-7049830AB9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AD8613-506A-45A5-BB29-DFA299CF34C1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571761-B395-4858-97E9-08A14713BC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6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62C2E9-749F-46FA-9617-FD127EB32527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A498F-A289-4149-865A-FEB2F29BA5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99D1A-2482-468B-82D8-C1B9083FB4E4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A138D-5E78-44AF-BF45-ADEB84B1B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5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7CEB58-3F14-40AB-94F1-E6282FABED26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DEC23-3E49-4FA0-9451-B167EC6130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A5D75-FF49-44DB-BEA4-96D5D0A66960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EA2D8-93FE-4BAF-ACF4-A474079432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7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14FDEA-B541-44B8-B430-D48DC3FDF5F5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24790-4A71-4A28-AABA-434446E36C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D78E5-5FD7-458D-A25C-E52F384665A6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9A5C2-6D00-460B-9567-EDA194EB0D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0C2F1-A1ED-4277-A1DC-EDEB15447AB1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AAB26-6FA1-446D-99AA-92303F965C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62C2E9-749F-46FA-9617-FD127EB32527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A498F-A289-4149-865A-FEB2F29BA5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BD7B6-1964-42B6-ABBB-164FBCD15D3A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1C271-F0C2-462A-BE05-E06F0B8D75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CB91D0-E237-4433-B941-C4D2F01A7755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A7351-4414-4EAC-8FAF-9DCF177621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1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F75BF-5CEF-421C-839D-40A22D87F00F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7B0A2-FB89-46DA-96AD-7049830AB9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99D1A-2482-468B-82D8-C1B9083FB4E4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A138D-5E78-44AF-BF45-ADEB84B1B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0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7CEB58-3F14-40AB-94F1-E6282FABED26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DEC23-3E49-4FA0-9451-B167EC6130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2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A5D75-FF49-44DB-BEA4-96D5D0A66960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EA2D8-93FE-4BAF-ACF4-A474079432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14FDEA-B541-44B8-B430-D48DC3FDF5F5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24790-4A71-4A28-AABA-434446E36C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D78E5-5FD7-458D-A25C-E52F384665A6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9A5C2-6D00-460B-9567-EDA194EB0D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0C2F1-A1ED-4277-A1DC-EDEB15447AB1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AAB26-6FA1-446D-99AA-92303F965C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32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FBD7B6-1964-42B6-ABBB-164FBCD15D3A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1C271-F0C2-462A-BE05-E06F0B8D75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061BF16-6D30-4DEF-B5EF-EA7EAFB1050E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F1ED1C7-C5F7-4E8B-91D8-AE3CB79528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8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061BF16-6D30-4DEF-B5EF-EA7EAFB1050E}" type="datetime1">
              <a:rPr lang="ru-RU" smtClean="0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F1ED1C7-C5F7-4E8B-91D8-AE3CB79528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1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8.xml" /><Relationship Id="rId5" Type="http://schemas.openxmlformats.org/officeDocument/2006/relationships/image" Target="../media/image18.png" /><Relationship Id="rId4" Type="http://schemas.openxmlformats.org/officeDocument/2006/relationships/image" Target="../media/image17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8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18.xml" /><Relationship Id="rId4" Type="http://schemas.openxmlformats.org/officeDocument/2006/relationships/image" Target="../media/image26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29.jpeg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8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18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am2mam.ru/articles/favorites/article.php?ID=18329" TargetMode="External" /><Relationship Id="rId2" Type="http://schemas.openxmlformats.org/officeDocument/2006/relationships/hyperlink" Target="http://www.psychologies.ru/roditeli/children/kak-razgovarivat-s-malenkim-rebenkom-tri-vajnyih-printsipa/" TargetMode="External" /><Relationship Id="rId1" Type="http://schemas.openxmlformats.org/officeDocument/2006/relationships/slideLayout" Target="../slideLayouts/slideLayout13.xml" /><Relationship Id="rId5" Type="http://schemas.openxmlformats.org/officeDocument/2006/relationships/hyperlink" Target="http://razvivash-ka.ru/razvivaem-rech-rebenka-v-3-goda/" TargetMode="External" /><Relationship Id="rId4" Type="http://schemas.openxmlformats.org/officeDocument/2006/relationships/hyperlink" Target="https://eknigi.org/dlja_detej/15991-tru-lya-lya-artikulyacionnaya-gimnastika-dlya.html" TargetMode="Externa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9.pn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7" Type="http://schemas.openxmlformats.org/officeDocument/2006/relationships/image" Target="../media/image1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8.xml" /><Relationship Id="rId6" Type="http://schemas.openxmlformats.org/officeDocument/2006/relationships/image" Target="../media/image13.png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843808" y="764704"/>
            <a:ext cx="5904656" cy="288032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Ранняя профилактика речевых нарушений у детей раннего возраста в условиях ДОУ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72716"/>
            <a:ext cx="2232248" cy="2232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19978" y="4005064"/>
            <a:ext cx="3634328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sz="4400" dirty="0">
                <a:solidFill>
                  <a:srgbClr val="002060"/>
                </a:solidFill>
                <a:latin typeface="Bahnschrift Condensed" panose="020B0502040204020203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Bahnschrift Condensed" panose="020B0502040204020203" pitchFamily="34" charset="0"/>
                <a:cs typeface="+mn-cs"/>
              </a:rPr>
              <a:t>Подготовила:</a:t>
            </a:r>
          </a:p>
          <a:p>
            <a:pPr algn="r"/>
            <a:r>
              <a:rPr lang="ru-RU" altLang="ru-RU" sz="2400" dirty="0">
                <a:solidFill>
                  <a:srgbClr val="002060"/>
                </a:solidFill>
                <a:latin typeface="Bahnschrift Condensed" panose="020B0502040204020203" pitchFamily="34" charset="0"/>
                <a:cs typeface="+mn-cs"/>
              </a:rPr>
              <a:t>учитель-логопед </a:t>
            </a:r>
          </a:p>
          <a:p>
            <a:pPr algn="r"/>
            <a:r>
              <a:rPr lang="ru-RU" sz="2400" dirty="0" err="1">
                <a:solidFill>
                  <a:srgbClr val="002060"/>
                </a:solidFill>
                <a:latin typeface="Bahnschrift Condensed" panose="020B0502040204020203" pitchFamily="34" charset="0"/>
                <a:cs typeface="+mn-cs"/>
              </a:rPr>
              <a:t>Кобылкина</a:t>
            </a:r>
            <a:r>
              <a:rPr lang="ru-RU" sz="2400" dirty="0">
                <a:solidFill>
                  <a:srgbClr val="002060"/>
                </a:solidFill>
                <a:latin typeface="Bahnschrift Condensed" panose="020B0502040204020203" pitchFamily="34" charset="0"/>
                <a:cs typeface="+mn-cs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ahnschrift Condensed" panose="020B0502040204020203" pitchFamily="34" charset="0"/>
                <a:cs typeface="+mn-cs"/>
              </a:rPr>
              <a:t>Анастася</a:t>
            </a:r>
            <a:r>
              <a:rPr lang="ru-RU" sz="2400" dirty="0">
                <a:solidFill>
                  <a:srgbClr val="002060"/>
                </a:solidFill>
                <a:latin typeface="Bahnschrift Condensed" panose="020B0502040204020203" pitchFamily="34" charset="0"/>
                <a:cs typeface="+mn-cs"/>
              </a:rPr>
              <a:t> Борисовна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6165304"/>
            <a:ext cx="1238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Орёл,2022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Нижний колонтитул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584D4D-AB35-4FF9-985E-13BA643E21E6}" type="slidenum">
              <a:rPr lang="ru-RU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21784" y="397453"/>
            <a:ext cx="84978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dirty="0"/>
          </a:p>
          <a:p>
            <a:pPr algn="ctr"/>
            <a:endParaRPr lang="ru-RU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006902" y="606248"/>
            <a:ext cx="5327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Зрительное восприятие</a:t>
            </a:r>
          </a:p>
        </p:txBody>
      </p:sp>
      <p:pic>
        <p:nvPicPr>
          <p:cNvPr id="2355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852738"/>
            <a:ext cx="216693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3"/>
          <p:cNvSpPr/>
          <p:nvPr/>
        </p:nvSpPr>
        <p:spPr>
          <a:xfrm>
            <a:off x="2771775" y="3357563"/>
            <a:ext cx="833438" cy="26828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6" name="Волна 5"/>
          <p:cNvSpPr/>
          <p:nvPr/>
        </p:nvSpPr>
        <p:spPr>
          <a:xfrm>
            <a:off x="3803650" y="2282825"/>
            <a:ext cx="728663" cy="531813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7" name="Волна 6"/>
          <p:cNvSpPr/>
          <p:nvPr/>
        </p:nvSpPr>
        <p:spPr>
          <a:xfrm>
            <a:off x="3803650" y="2862263"/>
            <a:ext cx="728663" cy="531812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8" name="Волна 7"/>
          <p:cNvSpPr/>
          <p:nvPr/>
        </p:nvSpPr>
        <p:spPr>
          <a:xfrm>
            <a:off x="3803650" y="3441700"/>
            <a:ext cx="728663" cy="531813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9" name="Волна 8"/>
          <p:cNvSpPr/>
          <p:nvPr/>
        </p:nvSpPr>
        <p:spPr>
          <a:xfrm>
            <a:off x="3825875" y="4021138"/>
            <a:ext cx="728663" cy="531812"/>
          </a:xfrm>
          <a:prstGeom prst="wav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9" name="Волна 18"/>
          <p:cNvSpPr/>
          <p:nvPr/>
        </p:nvSpPr>
        <p:spPr>
          <a:xfrm>
            <a:off x="3803650" y="4579938"/>
            <a:ext cx="728663" cy="531812"/>
          </a:xfrm>
          <a:prstGeom prst="wav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0" name="Волна 19"/>
          <p:cNvSpPr/>
          <p:nvPr/>
        </p:nvSpPr>
        <p:spPr>
          <a:xfrm>
            <a:off x="3806825" y="5140325"/>
            <a:ext cx="728663" cy="531813"/>
          </a:xfrm>
          <a:prstGeom prst="wav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0" name="Овал 9"/>
          <p:cNvSpPr/>
          <p:nvPr/>
        </p:nvSpPr>
        <p:spPr>
          <a:xfrm>
            <a:off x="5867400" y="1989138"/>
            <a:ext cx="730250" cy="7000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2" name="Прямоугольник 11"/>
          <p:cNvSpPr/>
          <p:nvPr/>
        </p:nvSpPr>
        <p:spPr>
          <a:xfrm>
            <a:off x="5867400" y="2924175"/>
            <a:ext cx="730250" cy="6588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 rot="5400000">
            <a:off x="5768181" y="3960019"/>
            <a:ext cx="823913" cy="625475"/>
          </a:xfrm>
          <a:prstGeom prst="rect">
            <a:avLst/>
          </a:prstGeom>
          <a:solidFill>
            <a:srgbClr val="FFFF00"/>
          </a:solidFill>
          <a:ln w="15875" algn="ctr">
            <a:solidFill>
              <a:srgbClr val="709635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795963" y="4868863"/>
            <a:ext cx="796925" cy="73818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3" name="Стрелка вправо 3"/>
          <p:cNvSpPr/>
          <p:nvPr/>
        </p:nvSpPr>
        <p:spPr>
          <a:xfrm>
            <a:off x="4859338" y="3357563"/>
            <a:ext cx="906462" cy="26828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4" name="Стрелка вправо 3"/>
          <p:cNvSpPr/>
          <p:nvPr/>
        </p:nvSpPr>
        <p:spPr>
          <a:xfrm>
            <a:off x="4859338" y="3357563"/>
            <a:ext cx="906462" cy="26828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5" name="Стрелка вправо 3"/>
          <p:cNvSpPr/>
          <p:nvPr/>
        </p:nvSpPr>
        <p:spPr>
          <a:xfrm>
            <a:off x="6732588" y="3429000"/>
            <a:ext cx="906462" cy="2682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7" name="Пятно 1 16"/>
          <p:cNvSpPr/>
          <p:nvPr/>
        </p:nvSpPr>
        <p:spPr>
          <a:xfrm>
            <a:off x="7667625" y="234950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8" name="Пятно 1 17"/>
          <p:cNvSpPr/>
          <p:nvPr/>
        </p:nvSpPr>
        <p:spPr>
          <a:xfrm>
            <a:off x="7380288" y="4076700"/>
            <a:ext cx="1476375" cy="116205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6" name="Стрелка вправо 3"/>
          <p:cNvSpPr/>
          <p:nvPr/>
        </p:nvSpPr>
        <p:spPr>
          <a:xfrm>
            <a:off x="6732588" y="3429000"/>
            <a:ext cx="906462" cy="2682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1" name="Стрелка вправо 3"/>
          <p:cNvSpPr/>
          <p:nvPr/>
        </p:nvSpPr>
        <p:spPr>
          <a:xfrm>
            <a:off x="4859338" y="3357563"/>
            <a:ext cx="906462" cy="26828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Нижний колонтитул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064386-8844-4B55-BC1F-DFE65865A981}" type="slidenum">
              <a:rPr lang="ru-RU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466726"/>
            <a:ext cx="79930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Тактильное восприятие</a:t>
            </a:r>
          </a:p>
          <a:p>
            <a:pPr algn="ctr">
              <a:defRPr/>
            </a:pPr>
            <a:endParaRPr lang="ru-RU" sz="2400" i="1" dirty="0">
              <a:solidFill>
                <a:srgbClr val="FB131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58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268413"/>
            <a:ext cx="2049463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3"/>
          <p:cNvSpPr>
            <a:spLocks noChangeArrowheads="1"/>
          </p:cNvSpPr>
          <p:nvPr/>
        </p:nvSpPr>
        <p:spPr bwMode="auto">
          <a:xfrm rot="10800000">
            <a:off x="2555875" y="1700213"/>
            <a:ext cx="979488" cy="484187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0070C0"/>
          </a:solidFill>
          <a:ln w="15875" algn="ctr">
            <a:solidFill>
              <a:srgbClr val="709635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Стрелка вправо 4"/>
          <p:cNvSpPr>
            <a:spLocks noChangeArrowheads="1"/>
          </p:cNvSpPr>
          <p:nvPr/>
        </p:nvSpPr>
        <p:spPr bwMode="auto">
          <a:xfrm rot="9564861">
            <a:off x="2411413" y="3284538"/>
            <a:ext cx="977900" cy="485775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/>
          </a:solidFill>
          <a:ln w="15875" algn="ctr">
            <a:solidFill>
              <a:srgbClr val="709635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" name="Стрелка вправо 21"/>
          <p:cNvSpPr>
            <a:spLocks noChangeArrowheads="1"/>
          </p:cNvSpPr>
          <p:nvPr/>
        </p:nvSpPr>
        <p:spPr bwMode="auto">
          <a:xfrm rot="5764163">
            <a:off x="3819525" y="4468813"/>
            <a:ext cx="979487" cy="484188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0070C0"/>
          </a:solidFill>
          <a:ln w="15875" algn="ctr">
            <a:solidFill>
              <a:srgbClr val="709635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3024664">
            <a:off x="5838032" y="3820319"/>
            <a:ext cx="977900" cy="484187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0070C0"/>
          </a:solidFill>
          <a:ln w="15875" algn="ctr">
            <a:solidFill>
              <a:srgbClr val="709635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940425" y="1773238"/>
            <a:ext cx="979488" cy="48577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2" name="Пятно 1 11"/>
          <p:cNvSpPr/>
          <p:nvPr/>
        </p:nvSpPr>
        <p:spPr>
          <a:xfrm>
            <a:off x="539750" y="1125538"/>
            <a:ext cx="1312863" cy="10699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1" name="Пятно 1 10"/>
          <p:cNvSpPr/>
          <p:nvPr/>
        </p:nvSpPr>
        <p:spPr>
          <a:xfrm>
            <a:off x="1835150" y="1989138"/>
            <a:ext cx="517525" cy="5238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 rot="5400000">
            <a:off x="962026" y="3222625"/>
            <a:ext cx="741362" cy="433387"/>
          </a:xfrm>
          <a:prstGeom prst="rect">
            <a:avLst/>
          </a:prstGeom>
          <a:solidFill>
            <a:srgbClr val="FFFF00"/>
          </a:solidFill>
          <a:ln w="15875" algn="ctr">
            <a:solidFill>
              <a:srgbClr val="709635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63713" y="3429000"/>
            <a:ext cx="439737" cy="4810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8" name="Прямоугольник 7"/>
          <p:cNvSpPr/>
          <p:nvPr/>
        </p:nvSpPr>
        <p:spPr>
          <a:xfrm>
            <a:off x="827088" y="4005263"/>
            <a:ext cx="492125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619250" y="4221163"/>
            <a:ext cx="514350" cy="4826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24593" name="Рисунок 22"/>
          <p:cNvPicPr>
            <a:picLocks noChangeAspect="1"/>
          </p:cNvPicPr>
          <p:nvPr/>
        </p:nvPicPr>
        <p:blipFill>
          <a:blip r:embed="rId3"/>
          <a:srcRect t="12442"/>
          <a:stretch>
            <a:fillRect/>
          </a:stretch>
        </p:blipFill>
        <p:spPr bwMode="auto">
          <a:xfrm>
            <a:off x="3563938" y="5300663"/>
            <a:ext cx="71596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Рисунок 23"/>
          <p:cNvPicPr>
            <a:picLocks noChangeAspect="1"/>
          </p:cNvPicPr>
          <p:nvPr/>
        </p:nvPicPr>
        <p:blipFill>
          <a:blip r:embed="rId4"/>
          <a:srcRect l="13182" t="3796" r="15285" b="4964"/>
          <a:stretch>
            <a:fillRect/>
          </a:stretch>
        </p:blipFill>
        <p:spPr bwMode="auto">
          <a:xfrm>
            <a:off x="4500563" y="5300663"/>
            <a:ext cx="865187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носка-облако 17"/>
          <p:cNvSpPr/>
          <p:nvPr/>
        </p:nvSpPr>
        <p:spPr>
          <a:xfrm>
            <a:off x="7092950" y="3860800"/>
            <a:ext cx="914400" cy="6127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7" name="Месяц 16"/>
          <p:cNvSpPr>
            <a:spLocks noChangeArrowheads="1"/>
          </p:cNvSpPr>
          <p:nvPr/>
        </p:nvSpPr>
        <p:spPr bwMode="auto">
          <a:xfrm rot="5400000">
            <a:off x="6169025" y="4713288"/>
            <a:ext cx="457200" cy="914400"/>
          </a:xfrm>
          <a:prstGeom prst="moon">
            <a:avLst>
              <a:gd name="adj" fmla="val 87500"/>
            </a:avLst>
          </a:prstGeom>
          <a:solidFill>
            <a:schemeClr val="accent1"/>
          </a:solidFill>
          <a:ln w="15875" algn="ctr">
            <a:solidFill>
              <a:srgbClr val="709635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Молния 15"/>
          <p:cNvSpPr/>
          <p:nvPr/>
        </p:nvSpPr>
        <p:spPr>
          <a:xfrm>
            <a:off x="7235825" y="5084763"/>
            <a:ext cx="9144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sp>
        <p:nvSpPr>
          <p:cNvPr id="19" name="Солнце 18"/>
          <p:cNvSpPr/>
          <p:nvPr/>
        </p:nvSpPr>
        <p:spPr>
          <a:xfrm>
            <a:off x="7812088" y="1844675"/>
            <a:ext cx="914400" cy="98583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/>
          </a:p>
        </p:txBody>
      </p:sp>
      <p:pic>
        <p:nvPicPr>
          <p:cNvPr id="24599" name="Picture 31" descr="snowflake-153108_12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3888" y="1196975"/>
            <a:ext cx="7604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879793" y="476672"/>
            <a:ext cx="7406640" cy="99632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Особенности памяти  дошкольников</a:t>
            </a:r>
          </a:p>
        </p:txBody>
      </p:sp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xfrm>
            <a:off x="468313" y="1628800"/>
            <a:ext cx="8229600" cy="4525962"/>
          </a:xfrm>
        </p:spPr>
        <p:txBody>
          <a:bodyPr>
            <a:normAutofit/>
          </a:bodyPr>
          <a:lstStyle/>
          <a:p>
            <a:pPr indent="137160" algn="just">
              <a:lnSpc>
                <a:spcPct val="90000"/>
              </a:lnSpc>
              <a:buFont typeface="Arial" charset="0"/>
              <a:buNone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младших дошкольников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непроизвольное запоминание и непроизвольное воспроизведение – единственная работа памяти (запоминают то, что интересно, поставить цель запомнить не могут).</a:t>
            </a:r>
          </a:p>
          <a:p>
            <a:pPr indent="137160" algn="just">
              <a:lnSpc>
                <a:spcPct val="90000"/>
              </a:lnSpc>
              <a:buFont typeface="Arial" charset="0"/>
              <a:buNone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Средний возраст: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начинают складываться произвольные формы запоминания и воспроизведения.</a:t>
            </a:r>
          </a:p>
          <a:p>
            <a:pPr indent="137160" algn="just">
              <a:lnSpc>
                <a:spcPct val="90000"/>
              </a:lnSpc>
              <a:buFont typeface="Arial" charset="0"/>
              <a:buNone/>
            </a:pPr>
            <a:r>
              <a:rPr lang="ru-RU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Старший возраст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овладение запоминанием и воспроизведением.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Развитие памяти</a:t>
            </a:r>
            <a:br>
              <a:rPr lang="ru-RU" sz="28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2800" b="1" i="1" dirty="0">
              <a:solidFill>
                <a:srgbClr val="FB131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468313" y="1340768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r>
              <a:rPr lang="ru-RU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Следите, чтобы заучиваемая информация была понятна и интересна ребёнку.</a:t>
            </a:r>
            <a:b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2. Чем больше информация будет включена в деятельность, которую совершает ребёнок, тем прочнее она запомниться.</a:t>
            </a:r>
            <a:b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b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3. Учите детей вспоминать последовательность событий. </a:t>
            </a:r>
            <a:b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6627" name="Picture 5" descr="AAUvwngZerap4hHWjhJNWfrqgsfnwmPZpEV9CVoMtQpl-w=s900-c-k-c0x00ffffff-no-r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256" y="4509120"/>
            <a:ext cx="19780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518393" y="54868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sz="24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br>
              <a:rPr lang="ru-RU" sz="24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br>
              <a:rPr lang="ru-RU" sz="24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1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Формирование моторной сферы</a:t>
            </a:r>
            <a:br>
              <a:rPr lang="ru-RU" sz="24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br>
              <a:rPr lang="ru-RU" sz="10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7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Крупная моторика -  это основа, вначале ребенок осваивает крупную моторику, а потом к ней постепенно добавляются навыки мелкой моторики.</a:t>
            </a:r>
            <a:br>
              <a:rPr lang="ru-RU" sz="2700" i="1" dirty="0">
                <a:solidFill>
                  <a:srgbClr val="FB1319"/>
                </a:solidFill>
                <a:latin typeface="Arial" charset="0"/>
              </a:rPr>
            </a:br>
            <a:br>
              <a:rPr lang="ru-RU" sz="10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br>
              <a:rPr lang="ru-RU" sz="10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br>
              <a:rPr lang="ru-RU" sz="10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крупная моторика                     мелкая моторика</a:t>
            </a:r>
          </a:p>
        </p:txBody>
      </p:sp>
      <p:pic>
        <p:nvPicPr>
          <p:cNvPr id="27650" name="Picture 4" descr="1e2015dd84089670e3551d7f4c6d241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8393" y="2924944"/>
            <a:ext cx="3541713" cy="3457575"/>
          </a:xfrm>
        </p:spPr>
      </p:pic>
      <p:pic>
        <p:nvPicPr>
          <p:cNvPr id="27651" name="Picture 7" descr="8129524-a-small-group-of-kids-re-constructing-a-jigsaw-puzz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4166" y="2924944"/>
            <a:ext cx="374808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Показатели  моторного развития </a:t>
            </a:r>
            <a:br>
              <a:rPr lang="ru-RU" sz="28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8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детей  3 лет</a:t>
            </a:r>
          </a:p>
        </p:txBody>
      </p:sp>
      <p:sp>
        <p:nvSpPr>
          <p:cNvPr id="28674" name="Rectangle 3"/>
          <p:cNvSpPr>
            <a:spLocks noGrp="1"/>
          </p:cNvSpPr>
          <p:nvPr>
            <p:ph sz="half" idx="1"/>
          </p:nvPr>
        </p:nvSpPr>
        <p:spPr>
          <a:xfrm>
            <a:off x="522809" y="1556792"/>
            <a:ext cx="4038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крупная моторика:</a:t>
            </a:r>
            <a:r>
              <a:rPr lang="ru-RU" sz="3600" dirty="0">
                <a:solidFill>
                  <a:srgbClr val="000000"/>
                </a:solidFill>
                <a:latin typeface="Arial" charset="0"/>
              </a:rPr>
              <a:t>                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Перепрыгивает с разбега через черту. </a:t>
            </a:r>
          </a:p>
          <a:p>
            <a:pPr algn="just">
              <a:buFontTx/>
              <a:buChar char="•"/>
            </a:pP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Пробегает 15 метров, не упав. Спускается по лестнице, не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держась за перила. </a:t>
            </a: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Проходит 3 метра на носках. Стоит на обеих ногах с закрытыми глазами.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endParaRPr lang="ru-RU" sz="2000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Arial" charset="0"/>
              <a:buNone/>
            </a:pPr>
            <a:endParaRPr lang="ru-RU" sz="2000" dirty="0">
              <a:latin typeface="Arial" charset="0"/>
            </a:endParaRPr>
          </a:p>
        </p:txBody>
      </p:sp>
      <p:sp>
        <p:nvSpPr>
          <p:cNvPr id="28675" name="Rectangle 6"/>
          <p:cNvSpPr>
            <a:spLocks noGrp="1"/>
          </p:cNvSpPr>
          <p:nvPr>
            <p:ph sz="half" idx="2"/>
          </p:nvPr>
        </p:nvSpPr>
        <p:spPr>
          <a:xfrm>
            <a:off x="4788024" y="1700808"/>
            <a:ext cx="4038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мелкая моторика: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Переливает воду из сосуда в сосуд.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>
              <a:buFontTx/>
              <a:buChar char="•"/>
            </a:pP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Складывает лист бумаги, сгибая его по середине.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Надевает бусинки на проволоку.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Рисует круги.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Опускает цепочку в трубку.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>
          <a:xfrm>
            <a:off x="565475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B1319"/>
                </a:solidFill>
                <a:latin typeface="Arial" charset="0"/>
              </a:rPr>
              <a:t>Развитие артикуляционной моторики</a:t>
            </a:r>
            <a:endParaRPr lang="ru-RU" sz="2800" b="1" dirty="0">
              <a:solidFill>
                <a:srgbClr val="FB1319"/>
              </a:solidFill>
              <a:latin typeface="Arial" charset="0"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1268760"/>
            <a:ext cx="8229600" cy="5000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Артикуляционная гимнастика помогает:</a:t>
            </a:r>
          </a:p>
          <a:p>
            <a:pPr eaLnBrk="1" hangingPunct="1">
              <a:buFont typeface="Arial" charset="0"/>
              <a:buNone/>
            </a:pPr>
            <a:endParaRPr lang="ru-RU" sz="14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улучшить подвижность губ, языка,</a:t>
            </a:r>
          </a:p>
          <a:p>
            <a:pPr eaLnBrk="1" hangingPunct="1"/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увеличить объём и силу движений,</a:t>
            </a:r>
          </a:p>
          <a:p>
            <a:pPr eaLnBrk="1" hangingPunct="1"/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выработать точность позы губ, языка, необходимую для произнесения звуков.</a:t>
            </a:r>
          </a:p>
          <a:p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9699" name="Picture 4" descr="s1200?webp=false"/>
          <p:cNvPicPr>
            <a:picLocks noChangeAspect="1" noChangeArrowheads="1"/>
          </p:cNvPicPr>
          <p:nvPr/>
        </p:nvPicPr>
        <p:blipFill>
          <a:blip r:embed="rId2"/>
          <a:srcRect l="12914" r="12914"/>
          <a:stretch>
            <a:fillRect/>
          </a:stretch>
        </p:blipFill>
        <p:spPr bwMode="auto">
          <a:xfrm>
            <a:off x="2627313" y="3919538"/>
            <a:ext cx="2438400" cy="1858962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9700" name="Picture 4" descr="maxresdefault"/>
          <p:cNvPicPr>
            <a:picLocks noChangeAspect="1" noChangeArrowheads="1"/>
          </p:cNvPicPr>
          <p:nvPr/>
        </p:nvPicPr>
        <p:blipFill>
          <a:blip r:embed="rId3"/>
          <a:srcRect l="12697" r="12993"/>
          <a:stretch>
            <a:fillRect/>
          </a:stretch>
        </p:blipFill>
        <p:spPr bwMode="auto">
          <a:xfrm>
            <a:off x="5867400" y="4437063"/>
            <a:ext cx="2535238" cy="1911350"/>
          </a:xfrm>
          <a:prstGeom prst="rect">
            <a:avLst/>
          </a:prstGeom>
          <a:solidFill>
            <a:srgbClr val="0000FF"/>
          </a:solidFill>
          <a:ln w="508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561386" y="201885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Выработка длительного выдоха</a:t>
            </a:r>
            <a:endParaRPr lang="ru-RU" sz="2800" b="1" dirty="0">
              <a:solidFill>
                <a:srgbClr val="5F1F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202161" y="1550568"/>
            <a:ext cx="8351837" cy="3500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Пускание мыльных пузырей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736103" y="1902517"/>
            <a:ext cx="307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 с корабликами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876550" y="2613559"/>
            <a:ext cx="2663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Дутьё через соломинку</a:t>
            </a:r>
          </a:p>
        </p:txBody>
      </p:sp>
      <p:pic>
        <p:nvPicPr>
          <p:cNvPr id="30725" name="Picture 9" descr="%D1%83%D1%8F-%D0%B5%D0%B2%D1%83%D1%88%D0%BA%D0%B0-%D0%BF%D1%83%D0%B7%D1%8B%D1%80%D0%B5%D0%B9-%D0%BD%D0%B5%D0%BC%D0%BD%D0%BE%D0%B3%D0%BE-97129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18" y="2222320"/>
            <a:ext cx="24082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hello_html_m31e030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850" y="3500438"/>
            <a:ext cx="22955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1" descr="20200507_183324%255B1%25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565400"/>
            <a:ext cx="29337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709873" y="5796"/>
            <a:ext cx="7406640" cy="1356360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Выработка длительного выдоха</a:t>
            </a: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236538" y="1196752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Игры с вертушками</a:t>
            </a:r>
          </a:p>
        </p:txBody>
      </p:sp>
      <p:pic>
        <p:nvPicPr>
          <p:cNvPr id="31747" name="Picture 4" descr="hello_html_2b8ddef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00213"/>
            <a:ext cx="1503363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905068" y="2174896"/>
            <a:ext cx="3016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 с надувными</a:t>
            </a:r>
          </a:p>
          <a:p>
            <a:pPr algn="ctr">
              <a:defRPr/>
            </a:pP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шарами, игрушками</a:t>
            </a:r>
          </a:p>
        </p:txBody>
      </p:sp>
      <p:pic>
        <p:nvPicPr>
          <p:cNvPr id="31749" name="Picture 6" descr="cryptocurrency-influencers-accused-of-aiding-pump-and-dum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997200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849643" y="1483398"/>
            <a:ext cx="3040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Игры на дудочках и </a:t>
            </a:r>
          </a:p>
          <a:p>
            <a:pPr algn="ctr">
              <a:defRPr/>
            </a:pP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губных гармошках</a:t>
            </a:r>
          </a:p>
        </p:txBody>
      </p:sp>
      <p:pic>
        <p:nvPicPr>
          <p:cNvPr id="31751" name="Picture 9" descr="happy-kid-play-trumpet-music-vector_97632-17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565400"/>
            <a:ext cx="291623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B1319"/>
                </a:solidFill>
                <a:latin typeface="Arial" charset="0"/>
              </a:rPr>
              <a:t>Формирование фонематических процессов</a:t>
            </a:r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xfrm>
            <a:off x="436590" y="1340768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dirty="0">
                <a:latin typeface="Arial" charset="0"/>
              </a:rPr>
              <a:t>   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Фонематический слух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это восприятие звуков речи, узнавание и их различение. </a:t>
            </a:r>
          </a:p>
          <a:p>
            <a:pPr algn="ctr">
              <a:buFont typeface="Arial" charset="0"/>
              <a:buNone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Игры для развития фонематического слуха:</a:t>
            </a:r>
          </a:p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«Хлопни в ладоши, если услышишь звук…»</a:t>
            </a:r>
          </a:p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«Назови лишний звук», </a:t>
            </a:r>
          </a:p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Игры на повторение серий слогов с общим гласным и разными согласными «Повтори, не ошибись!» </a:t>
            </a:r>
          </a:p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«Угадай картинку» - различение близких по звуковому составу слов: </a:t>
            </a:r>
            <a:r>
              <a:rPr lang="ru-RU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танки – санки, бочка – дочка, тапки – шапки.</a:t>
            </a: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1259632" y="265572"/>
            <a:ext cx="7041976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err="1">
                <a:solidFill>
                  <a:srgbClr val="FB1319"/>
                </a:solidFill>
                <a:latin typeface="Arial" charset="0"/>
              </a:rPr>
              <a:t>Сензитивный</a:t>
            </a:r>
            <a:r>
              <a:rPr lang="ru-RU" sz="2400" b="1" i="1" dirty="0">
                <a:solidFill>
                  <a:srgbClr val="FB1319"/>
                </a:solidFill>
                <a:latin typeface="Arial" charset="0"/>
              </a:rPr>
              <a:t> период овладения речью </a:t>
            </a:r>
            <a:br>
              <a:rPr lang="ru-RU" sz="2400" b="1" i="1" dirty="0">
                <a:solidFill>
                  <a:srgbClr val="FB1319"/>
                </a:solidFill>
                <a:latin typeface="Arial" charset="0"/>
              </a:rPr>
            </a:br>
            <a:r>
              <a:rPr lang="ru-RU" sz="2400" b="1" i="1" dirty="0">
                <a:solidFill>
                  <a:srgbClr val="FB1319"/>
                </a:solidFill>
                <a:latin typeface="Arial" charset="0"/>
              </a:rPr>
              <a:t>от 1 года до 6 лет </a:t>
            </a:r>
            <a:r>
              <a:rPr lang="ru-RU" sz="2400" dirty="0">
                <a:solidFill>
                  <a:srgbClr val="000000"/>
                </a:solidFill>
                <a:latin typeface="Arial" charset="0"/>
              </a:rPr>
              <a:t>(по М. </a:t>
            </a:r>
            <a:r>
              <a:rPr lang="ru-RU" sz="2400" dirty="0" err="1">
                <a:solidFill>
                  <a:srgbClr val="000000"/>
                </a:solidFill>
                <a:latin typeface="Arial" charset="0"/>
              </a:rPr>
              <a:t>Монтессори</a:t>
            </a:r>
            <a:r>
              <a:rPr lang="ru-RU" sz="240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340768"/>
            <a:ext cx="5616624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Гиперсензитивные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фазы:</a:t>
            </a:r>
            <a:endParaRPr lang="ru-RU" sz="2400" dirty="0">
              <a:solidFill>
                <a:srgbClr val="FB1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r>
              <a:rPr lang="ru-RU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1 -1.5 лет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- быстрое накопление словаря. Основа формирования фонетической, лексико-грамматической стороны речи.</a:t>
            </a:r>
          </a:p>
          <a:p>
            <a:r>
              <a:rPr lang="ru-RU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2.5 – 3.5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овладение фразовой речью. Переход от конкретных к отвлечённым формам мышления.</a:t>
            </a:r>
          </a:p>
          <a:p>
            <a:r>
              <a:rPr lang="ru-RU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 – 6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– формирование связной контекстной речи, т.е. самостоятельное порождение текста.</a:t>
            </a:r>
          </a:p>
          <a:p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363" name="Picture 5" descr="OxLR9C-BXP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1476375"/>
            <a:ext cx="2936058" cy="3964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470462" y="1628800"/>
            <a:ext cx="8229600" cy="4525963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Формирование понимания слов, обозначающих предметы, действия, признаки.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ru-RU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 eaLnBrk="1" hangingPunct="1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Развитие понимания инструкций, вопросов, несложных текстов.</a:t>
            </a:r>
          </a:p>
          <a:p>
            <a:pPr>
              <a:defRPr/>
            </a:pPr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63688" y="548680"/>
            <a:ext cx="5643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</a:t>
            </a:r>
            <a:r>
              <a:rPr lang="ru-RU" sz="2800" i="1" dirty="0" err="1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импрессивной</a:t>
            </a:r>
            <a:r>
              <a:rPr lang="ru-RU" sz="2800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речи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422275" y="332656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Развитие понимания речи</a:t>
            </a:r>
            <a:br>
              <a:rPr lang="ru-RU" sz="24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2400" b="1" i="1" dirty="0">
              <a:solidFill>
                <a:srgbClr val="FB131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422275" y="1279525"/>
            <a:ext cx="4077717" cy="452596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Показывайте и называйте всё новое.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Сопровождайте свои действия речью.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Учите ребёнка обследовать  предметы.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Рассказывайте и читайте стихи, </a:t>
            </a:r>
            <a:r>
              <a:rPr lang="ru-RU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потешки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сказки.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Обращайтесь к ребёнку с просьбами, вопросами.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Используйте в речи обобщающие понятия, сенсорные эталоны (цвет, форма, величина и т. д.).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4819" name="Picture 8" descr="1612163412_715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994" y="1628800"/>
            <a:ext cx="3563346" cy="356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Развитие экспрессивной речи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Формирование лексического запаса, фразовой речи, звукопроизношения.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Формирование фонематических процессов.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Активизация словаря. 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Развитие речевого и предметно-практического общения с окружающими. 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Пополнение знаний и представлений об окружающем.</a:t>
            </a:r>
          </a:p>
          <a:p>
            <a:pPr>
              <a:defRPr/>
            </a:pPr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462558" y="620688"/>
            <a:ext cx="8229600" cy="7254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Развитие активной речи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1700808"/>
            <a:ext cx="80756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Задавайте вопросы и внимательно выслушивайте ответ.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Беседуйте о прочитанном, увиденном и пережитом.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Общайтесь во время совместных игр с ребёнком.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Развивайте подвижность артикуляционного аппарата.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Следите за речевым дыханием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и темпом речи.</a:t>
            </a:r>
          </a:p>
          <a:p>
            <a:pPr>
              <a:lnSpc>
                <a:spcPct val="90000"/>
              </a:lnSpc>
            </a:pPr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Нижний колонтитул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139B97-D013-4892-8FA2-98EC83706B03}" type="slidenum">
              <a:rPr lang="ru-RU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1116012" y="2326643"/>
            <a:ext cx="69119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должна быть:</a:t>
            </a:r>
          </a:p>
          <a:p>
            <a:pPr>
              <a:buFontTx/>
              <a:buChar char="•"/>
            </a:pP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чёткой,</a:t>
            </a:r>
          </a:p>
          <a:p>
            <a:pPr>
              <a:buFontTx/>
              <a:buChar char="•"/>
            </a:pP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правильно оформленной ( грамматически, </a:t>
            </a:r>
          </a:p>
          <a:p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звукопроизносительно</a:t>
            </a: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интонационно  т.д.)</a:t>
            </a:r>
          </a:p>
          <a:p>
            <a:pPr>
              <a:buFontTx/>
              <a:buChar char="•"/>
            </a:pP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эмоционально выразительной,</a:t>
            </a:r>
          </a:p>
          <a:p>
            <a:pPr>
              <a:buFontTx/>
              <a:buChar char="•"/>
            </a:pP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неторопливой,</a:t>
            </a:r>
          </a:p>
          <a:p>
            <a:pPr>
              <a:buFontTx/>
              <a:buChar char="•"/>
            </a:pP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доступной для понимания ребёнка.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11188" y="549275"/>
            <a:ext cx="8064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Важным средством профилактики недостатков речи у детей является </a:t>
            </a:r>
          </a:p>
          <a:p>
            <a:pPr algn="ctr">
              <a:defRPr/>
            </a:pPr>
            <a:r>
              <a:rPr lang="ru-RU" sz="2800" i="1" u="sng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правильная речь взрослых:</a:t>
            </a:r>
          </a:p>
          <a:p>
            <a:pPr>
              <a:defRPr/>
            </a:pPr>
            <a:endParaRPr lang="ru-RU" sz="2400" i="1" u="sng" dirty="0">
              <a:solidFill>
                <a:srgbClr val="FB131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857249" y="416456"/>
            <a:ext cx="7406640" cy="13563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Работа с родителями</a:t>
            </a: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614963" y="1772816"/>
            <a:ext cx="7891213" cy="40386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Анкетирование родителей, знакомство с особенностями и возможностями ребенка.</a:t>
            </a:r>
          </a:p>
          <a:p>
            <a:pPr algn="just" eaLnBrk="1" hangingPunct="1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Занятия-консультации по развитию моторной, познавательной сфер, </a:t>
            </a:r>
            <a:r>
              <a:rPr lang="ru-RU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импрессивной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и экспрессивной речи.</a:t>
            </a:r>
          </a:p>
          <a:p>
            <a:pPr algn="just" eaLnBrk="1" hangingPunct="1"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Просветительская работа: подготовка памяток, подбор и ознакомление с логопедической и психолого-педагогической литературой.</a:t>
            </a:r>
          </a:p>
          <a:p>
            <a:pPr>
              <a:defRPr/>
            </a:pPr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879793" y="260648"/>
            <a:ext cx="7406640" cy="13563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Список литературы</a:t>
            </a:r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>
          <a:xfrm>
            <a:off x="468313" y="1617008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1.А.О. </a:t>
            </a:r>
            <a:r>
              <a:rPr lang="ru-RU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Дробинская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Правильно ли развивается ваш ребёнок и надо ли обращаться за помощью?- Изд-во «Айрис Пресс», - Москва 2004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2.Как разговаривать с маленьким ребенком: 3 важных принципа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2"/>
              </a:rPr>
              <a:t>http://www.psychologies.ru/roditeli/children/kak-razgovarivat-s-malenkim-rebenkom-tri-vajnyih-printsipa/</a:t>
            </a:r>
            <a:endParaRPr lang="ru-RU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3.Бардышева Т.Ю., </a:t>
            </a:r>
            <a:r>
              <a:rPr lang="ru-RU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Моносова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Е.Н. </a:t>
            </a:r>
            <a:r>
              <a:rPr lang="ru-RU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Тра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-ля-ля для язычка: Артикуляционная гимнастика. Для детей 2-4 лет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3"/>
              </a:rPr>
              <a:t>4.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3"/>
              </a:rPr>
              <a:t>http://mam2mam.ru/articles/favorites/article.php?ID=18329</a:t>
            </a:r>
            <a:endParaRPr lang="ru-RU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5.В.Н.Костыгина Тру-ля-ля : Артикуляционная гимнастика. Для детей 2-4 лет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4"/>
              </a:rPr>
              <a:t>6.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4"/>
              </a:rPr>
              <a:t>https://eknigi.org/dlja_detej/15991-tru-lya-lya-artikulyacionnaya-gimnastika-dlya.html</a:t>
            </a:r>
            <a:endParaRPr lang="ru-RU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5"/>
              </a:rPr>
              <a:t>7.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hlinkClick r:id="rId5"/>
              </a:rPr>
              <a:t>http://razvivash-ka.ru/razvivaem-rech-rebenka-v-3-goda/</a:t>
            </a:r>
            <a:endParaRPr lang="ru-RU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395288" y="-11430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40962" name="Rectangle 3"/>
          <p:cNvSpPr>
            <a:spLocks noGrp="1"/>
          </p:cNvSpPr>
          <p:nvPr>
            <p:ph idx="1"/>
          </p:nvPr>
        </p:nvSpPr>
        <p:spPr>
          <a:xfrm>
            <a:off x="1197720" y="2780928"/>
            <a:ext cx="6624736" cy="100774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i="1" dirty="0">
                <a:solidFill>
                  <a:srgbClr val="FB1319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350206"/>
            <a:ext cx="8229600" cy="145861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Что должно насторожить родителей и педагогов в  развитии детей раннего возраста?</a:t>
            </a:r>
            <a:b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683568" y="1719262"/>
            <a:ext cx="56515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Ребёнок не пытается говорить.                  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Заменяет речь жестами.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 умеет жевать грубую пищу.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Отмечается сильное слюнотечение.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Плохо понимает речь взрослого.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Употребляет слова-фрагменты.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 говорит фразой.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Говорит на вдохе.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Темп речи быстрый.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 реагирует на шёпот.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16387" name="Picture 5" descr="https://cdn3.wealthyaffiliate.com/uploads/966817/blog/3441f67fc7af9045b817800dd734f9fd_1490023763_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3356992"/>
            <a:ext cx="30321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801924" y="404664"/>
            <a:ext cx="7560840" cy="64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Что должен знать ребёнок к 3 годам?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467544" y="1340768"/>
            <a:ext cx="8229600" cy="4497387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Понимать и пользоваться обобщающими понятиями: игрушки, посуда, одежда, обувь, фрукты.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Различать понятия  « один-много».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Находить и называть «большой-маленький».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Находить и называть: кубик, кирпичик, шар.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Находить, различать  и называть цвета: жёлтый, красный, синий, зелёный, белый, чёрный.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Произносить все гласные звуки, кроме «Ю, Я, Е, Ё».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Произносить согласные звуки:  П,Б,Т,Д,М,Н,Г,К,Х,Ф,В и их мягкие пары.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Должен понимать и отвечать на вопросы: «Кто? Что? Какой? Где? Куда? Что делает?» </a:t>
            </a:r>
          </a:p>
          <a:p>
            <a:pPr>
              <a:lnSpc>
                <a:spcPct val="80000"/>
              </a:lnSpc>
            </a:pPr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649974" y="404664"/>
            <a:ext cx="7819206" cy="13563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sz="24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br>
              <a:rPr lang="ru-RU" sz="31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1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Направления работы по профилактике </a:t>
            </a:r>
            <a:br>
              <a:rPr lang="ru-RU" sz="31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1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речевых нарушений у детей</a:t>
            </a:r>
            <a:br>
              <a:rPr lang="ru-RU" sz="40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4000" b="1" i="1" dirty="0">
              <a:solidFill>
                <a:srgbClr val="FB131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541962" y="1916832"/>
            <a:ext cx="8035229" cy="4038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Развитие высших психических функций.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Развитие </a:t>
            </a:r>
            <a:r>
              <a:rPr lang="ru-RU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импрессивной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речи.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Развитие экспрессивной речи.</a:t>
            </a:r>
            <a:endParaRPr lang="ru-RU" sz="2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Формирование моторной сферы.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Развитие артикуляционной моторики.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Развитие речевого дыхания.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Консультативная и просветительская  работа с родителями и педагогами.</a:t>
            </a:r>
          </a:p>
          <a:p>
            <a:pPr>
              <a:lnSpc>
                <a:spcPct val="90000"/>
              </a:lnSpc>
              <a:defRPr/>
            </a:pP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Нижний колонтитул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404813"/>
            <a:ext cx="8208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719931" y="430803"/>
            <a:ext cx="7848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 dirty="0">
                <a:solidFill>
                  <a:srgbClr val="FB1319"/>
                </a:solidFill>
              </a:rPr>
              <a:t>Психические процессы, которые развиваются раньше, чем речь, и являются фундаментом для развития речи</a:t>
            </a:r>
          </a:p>
          <a:p>
            <a:pPr algn="ctr"/>
            <a:endParaRPr lang="ru-RU" sz="2400" i="1" dirty="0">
              <a:solidFill>
                <a:srgbClr val="FB1319"/>
              </a:solidFill>
            </a:endParaRPr>
          </a:p>
          <a:p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ним относятся:</a:t>
            </a:r>
          </a:p>
          <a:p>
            <a:pPr>
              <a:buFontTx/>
              <a:buChar char="•"/>
            </a:pP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слуховое, зрительное, тактильное </a:t>
            </a:r>
            <a:r>
              <a:rPr lang="ru-RU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восприятие</a:t>
            </a: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FontTx/>
              <a:buChar char="•"/>
            </a:pP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слуховое и зрительное </a:t>
            </a:r>
            <a:r>
              <a:rPr lang="ru-RU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FontTx/>
              <a:buChar char="•"/>
            </a:pP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слуховая, зрительная, двигательная </a:t>
            </a:r>
            <a:r>
              <a:rPr lang="ru-RU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</a:t>
            </a: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FontTx/>
              <a:buChar char="•"/>
            </a:pP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мышление</a:t>
            </a: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9462" name="Picture 8" descr="depositphotos_110067498-stock-illustration-little-lovely-baby-boy-play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426" y="4300448"/>
            <a:ext cx="2208287" cy="22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Нижний колонтитул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1" y="750888"/>
            <a:ext cx="8078788" cy="508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высших психических функций</a:t>
            </a:r>
            <a:endParaRPr lang="ru-RU" sz="2800" i="1" dirty="0">
              <a:solidFill>
                <a:srgbClr val="FB1319"/>
              </a:solidFill>
            </a:endParaRPr>
          </a:p>
          <a:p>
            <a:pPr algn="ctr">
              <a:defRPr/>
            </a:pPr>
            <a:endParaRPr lang="ru-RU" sz="2400" i="1" dirty="0">
              <a:solidFill>
                <a:srgbClr val="FB1319"/>
              </a:solidFill>
            </a:endParaRPr>
          </a:p>
          <a:p>
            <a:pPr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1                               2                                3</a:t>
            </a:r>
          </a:p>
          <a:p>
            <a:pPr>
              <a:defRPr/>
            </a:pPr>
            <a: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восприятие                  внимание                    память</a:t>
            </a:r>
          </a:p>
          <a:p>
            <a:pPr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b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b="0" dirty="0">
              <a:solidFill>
                <a:srgbClr val="44FF4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b="0" dirty="0">
              <a:solidFill>
                <a:srgbClr val="44FF4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b="0" dirty="0">
              <a:solidFill>
                <a:srgbClr val="44FF4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800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20485" name="Рисунок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3284538"/>
            <a:ext cx="8064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9"/>
          <p:cNvPicPr>
            <a:picLocks noChangeAspect="1"/>
          </p:cNvPicPr>
          <p:nvPr/>
        </p:nvPicPr>
        <p:blipFill>
          <a:blip r:embed="rId3"/>
          <a:srcRect l="19591" t="6451" r="24269" b="6451"/>
          <a:stretch>
            <a:fillRect/>
          </a:stretch>
        </p:blipFill>
        <p:spPr bwMode="auto">
          <a:xfrm>
            <a:off x="684213" y="3284538"/>
            <a:ext cx="5556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3573463"/>
            <a:ext cx="6921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3213100"/>
            <a:ext cx="5111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9"/>
          <p:cNvPicPr>
            <a:picLocks noChangeAspect="1"/>
          </p:cNvPicPr>
          <p:nvPr/>
        </p:nvPicPr>
        <p:blipFill>
          <a:blip r:embed="rId3"/>
          <a:srcRect l="19591" t="6451" r="24269" b="6451"/>
          <a:stretch>
            <a:fillRect/>
          </a:stretch>
        </p:blipFill>
        <p:spPr bwMode="auto">
          <a:xfrm>
            <a:off x="684213" y="3284538"/>
            <a:ext cx="5556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9"/>
          <p:cNvPicPr>
            <a:picLocks noChangeAspect="1"/>
          </p:cNvPicPr>
          <p:nvPr/>
        </p:nvPicPr>
        <p:blipFill>
          <a:blip r:embed="rId3"/>
          <a:srcRect l="19591" t="6451" r="24269" b="6451"/>
          <a:stretch>
            <a:fillRect/>
          </a:stretch>
        </p:blipFill>
        <p:spPr bwMode="auto">
          <a:xfrm>
            <a:off x="684213" y="3284538"/>
            <a:ext cx="5556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3213100"/>
            <a:ext cx="58737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Рисунок 9"/>
          <p:cNvPicPr>
            <a:picLocks noChangeAspect="1"/>
          </p:cNvPicPr>
          <p:nvPr/>
        </p:nvPicPr>
        <p:blipFill>
          <a:blip r:embed="rId3"/>
          <a:srcRect l="19591" t="6451" r="24269" b="6451"/>
          <a:stretch>
            <a:fillRect/>
          </a:stretch>
        </p:blipFill>
        <p:spPr bwMode="auto">
          <a:xfrm>
            <a:off x="4284663" y="3284538"/>
            <a:ext cx="5556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429000"/>
            <a:ext cx="6921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Рисунок 9"/>
          <p:cNvPicPr>
            <a:picLocks noChangeAspect="1"/>
          </p:cNvPicPr>
          <p:nvPr/>
        </p:nvPicPr>
        <p:blipFill>
          <a:blip r:embed="rId3"/>
          <a:srcRect l="19591" t="6451" r="24269" b="6451"/>
          <a:stretch>
            <a:fillRect/>
          </a:stretch>
        </p:blipFill>
        <p:spPr bwMode="auto">
          <a:xfrm>
            <a:off x="6516688" y="3284538"/>
            <a:ext cx="5556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429000"/>
            <a:ext cx="6921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Нижний колонтитул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2CA9DB-B785-4D06-B202-9AFACF7E14A2}" type="slidenum">
              <a:rPr lang="ru-RU"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b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22783" y="306616"/>
            <a:ext cx="49873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Слуховое восприятие</a:t>
            </a:r>
          </a:p>
          <a:p>
            <a:pPr>
              <a:defRPr/>
            </a:pPr>
            <a:endParaRPr lang="ru-RU" sz="2400" dirty="0">
              <a:solidFill>
                <a:srgbClr val="FB131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9" name="Рисунок 2"/>
          <p:cNvPicPr>
            <a:picLocks noChangeAspect="1"/>
          </p:cNvPicPr>
          <p:nvPr/>
        </p:nvPicPr>
        <p:blipFill>
          <a:blip r:embed="rId2"/>
          <a:srcRect l="19591" t="6451" r="24269" b="6451"/>
          <a:stretch>
            <a:fillRect/>
          </a:stretch>
        </p:blipFill>
        <p:spPr bwMode="auto">
          <a:xfrm>
            <a:off x="684213" y="2060575"/>
            <a:ext cx="167322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6" descr="vip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271713"/>
            <a:ext cx="81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7" descr="vip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5157788"/>
            <a:ext cx="8842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8" descr="vip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24313"/>
            <a:ext cx="8858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9" descr="vip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51213"/>
            <a:ext cx="81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5" descr="%D0%BA%D0%BD%D0%B8%D0%B6%D0%BA%D0%B0%2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052513"/>
            <a:ext cx="175260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7" descr="devochka-svetlaya-pyilesosi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341438"/>
            <a:ext cx="237013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8" descr="woman-1123810_12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4797425"/>
            <a:ext cx="21717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9" descr="daily-1295622_12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4149725"/>
            <a:ext cx="2257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519113" y="51801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B13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Развитие умения слушать и слышать</a:t>
            </a:r>
            <a:endParaRPr lang="ru-RU" sz="2800" b="1" dirty="0">
              <a:solidFill>
                <a:srgbClr val="FB131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308082" y="1628800"/>
            <a:ext cx="8651662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400" dirty="0">
              <a:latin typeface="Arial" charset="0"/>
            </a:endParaRPr>
          </a:p>
          <a:p>
            <a:pPr eaLnBrk="1" hangingPunct="1"/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Говорите, когда ребёнок слушает.</a:t>
            </a:r>
          </a:p>
          <a:p>
            <a:pPr eaLnBrk="1" hangingPunct="1"/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Учите ребёнка прислушиваться к разным звукам природы, музыкальным  и речевым звукам, различать их.</a:t>
            </a:r>
          </a:p>
          <a:p>
            <a:pPr eaLnBrk="1" hangingPunct="1"/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Убедитесь, что ребёнок слышит Вас.</a:t>
            </a:r>
          </a:p>
          <a:p>
            <a:endParaRPr lang="ru-RU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2531" name="Picture 5" descr="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4221088"/>
            <a:ext cx="46085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1802</TotalTime>
  <Words>977</Words>
  <Application>Microsoft Office PowerPoint</Application>
  <PresentationFormat>Экран (4:3)</PresentationFormat>
  <Paragraphs>157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Рамка</vt:lpstr>
      <vt:lpstr>Базис</vt:lpstr>
      <vt:lpstr>Презентация PowerPoint</vt:lpstr>
      <vt:lpstr>Сензитивный период овладения речью  от 1 года до 6 лет (по М. Монтессори)</vt:lpstr>
      <vt:lpstr>Что должно насторожить родителей и педагогов в  развитии детей раннего возраста? </vt:lpstr>
      <vt:lpstr>Что должен знать ребёнок к 3 годам?</vt:lpstr>
      <vt:lpstr>  Направления работы по профилактике  речевых нарушений у детей </vt:lpstr>
      <vt:lpstr>Презентация PowerPoint</vt:lpstr>
      <vt:lpstr>Презентация PowerPoint</vt:lpstr>
      <vt:lpstr>Презентация PowerPoint</vt:lpstr>
      <vt:lpstr>Развитие умения слушать и слышать</vt:lpstr>
      <vt:lpstr>Презентация PowerPoint</vt:lpstr>
      <vt:lpstr>Презентация PowerPoint</vt:lpstr>
      <vt:lpstr>Особенности памяти  дошкольников</vt:lpstr>
      <vt:lpstr>Развитие памяти </vt:lpstr>
      <vt:lpstr>   Формирование моторной сферы  Крупная моторика -  это основа, вначале ребенок осваивает крупную моторику, а потом к ней постепенно добавляются навыки мелкой моторики.    крупная моторика                     мелкая моторика</vt:lpstr>
      <vt:lpstr>Показатели  моторного развития  детей  3 лет</vt:lpstr>
      <vt:lpstr>Развитие артикуляционной моторики</vt:lpstr>
      <vt:lpstr>Выработка длительного выдоха</vt:lpstr>
      <vt:lpstr>Выработка длительного выдоха</vt:lpstr>
      <vt:lpstr>Формирование фонематических процессов</vt:lpstr>
      <vt:lpstr>Презентация PowerPoint</vt:lpstr>
      <vt:lpstr>Развитие понимания речи </vt:lpstr>
      <vt:lpstr>Развитие экспрессивной речи</vt:lpstr>
      <vt:lpstr>Развитие активной речи</vt:lpstr>
      <vt:lpstr>Презентация PowerPoint</vt:lpstr>
      <vt:lpstr>Работа с родителями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нужна артикуляционная гимнастика?</dc:title>
  <dc:creator>Светлана</dc:creator>
  <dc:description>http://aida.ucoz.ru</dc:description>
  <cp:lastModifiedBy>Неизвестный пользователь</cp:lastModifiedBy>
  <cp:revision>52</cp:revision>
  <dcterms:created xsi:type="dcterms:W3CDTF">2013-10-16T14:29:05Z</dcterms:created>
  <dcterms:modified xsi:type="dcterms:W3CDTF">2022-03-17T08:16:35Z</dcterms:modified>
  <cp:category>шаблоны к Powerpoint</cp:category>
</cp:coreProperties>
</file>